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Poppins"/>
      <p:regular r:id="rId20"/>
      <p:bold r:id="rId21"/>
      <p:italic r:id="rId22"/>
      <p:boldItalic r:id="rId23"/>
    </p:embeddedFont>
    <p:embeddedFont>
      <p:font typeface="Poppins Medium"/>
      <p:regular r:id="rId24"/>
      <p:bold r:id="rId25"/>
      <p:italic r:id="rId26"/>
      <p:boldItalic r:id="rId27"/>
    </p:embeddedFont>
    <p:embeddedFont>
      <p:font typeface="Poppins SemiBold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i5+cEa5C4z+FFLcoQZVANwKcYU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regular.fntdata"/><Relationship Id="rId22" Type="http://schemas.openxmlformats.org/officeDocument/2006/relationships/font" Target="fonts/Poppins-italic.fntdata"/><Relationship Id="rId21" Type="http://schemas.openxmlformats.org/officeDocument/2006/relationships/font" Target="fonts/Poppins-bold.fntdata"/><Relationship Id="rId24" Type="http://schemas.openxmlformats.org/officeDocument/2006/relationships/font" Target="fonts/PoppinsMedium-regular.fntdata"/><Relationship Id="rId23" Type="http://schemas.openxmlformats.org/officeDocument/2006/relationships/font" Target="fonts/Poppi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Medium-italic.fntdata"/><Relationship Id="rId25" Type="http://schemas.openxmlformats.org/officeDocument/2006/relationships/font" Target="fonts/PoppinsMedium-bold.fntdata"/><Relationship Id="rId28" Type="http://schemas.openxmlformats.org/officeDocument/2006/relationships/font" Target="fonts/PoppinsSemiBold-regular.fntdata"/><Relationship Id="rId27" Type="http://schemas.openxmlformats.org/officeDocument/2006/relationships/font" Target="fonts/Poppins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Semi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SemiBold-boldItalic.fntdata"/><Relationship Id="rId30" Type="http://schemas.openxmlformats.org/officeDocument/2006/relationships/font" Target="fonts/PoppinsSemiBold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be641833b2_32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6" name="Google Shape;206;g2be641833b2_32_2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be641833b2_3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9" name="Google Shape;219;g2be641833b2_32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be641833b2_3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1" name="Google Shape;231;g2be641833b2_32_1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be641833b2_3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2" name="Google Shape;242;g2be641833b2_32_1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be641833b2_3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9" name="Google Shape;259;g2be641833b2_32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7" name="Google Shape;9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e641833b2_3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8" name="Google Shape;108;g2be641833b2_32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e641833b2_3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9" name="Google Shape;119;g2be641833b2_32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be641833b2_3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6" name="Google Shape;136;g2be641833b2_32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be641833b2_32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2" name="Google Shape;152;g2be641833b2_32_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be641833b2_3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5" name="Google Shape;165;g2be641833b2_32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be641833b2_3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8" name="Google Shape;178;g2be641833b2_32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be641833b2_32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1" name="Google Shape;191;g2be641833b2_32_2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8" name="Google Shape;28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4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4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4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hyperlink" Target="https://github.com/AssoEchap/stalkerware-indicators" TargetMode="External"/><Relationship Id="rId7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hyperlink" Target="https://developer.android.com/reference/android/Manifest.permission#ACCESS_FINE_LOCATION" TargetMode="External"/><Relationship Id="rId7" Type="http://schemas.openxmlformats.org/officeDocument/2006/relationships/hyperlink" Target="https://developer.android.com/reference/android/Manifest.permission#ACCESS_BACKGROUND_LOCATION" TargetMode="External"/><Relationship Id="rId8" Type="http://schemas.openxmlformats.org/officeDocument/2006/relationships/hyperlink" Target="https://developer.android.com/reference/android/location/LocationManager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26.png"/><Relationship Id="rId7" Type="http://schemas.openxmlformats.org/officeDocument/2006/relationships/hyperlink" Target="https://attack.mitre.org/techniques/T1629/001/" TargetMode="External"/><Relationship Id="rId8" Type="http://schemas.openxmlformats.org/officeDocument/2006/relationships/hyperlink" Target="https://support.google.com/googleplay/android-developer/contact/policy_violation_repor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hyperlink" Target="https://bx1n.github.io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0" Type="http://schemas.openxmlformats.org/officeDocument/2006/relationships/image" Target="../media/image14.png"/><Relationship Id="rId9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3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7.png"/><Relationship Id="rId8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25.png"/><Relationship Id="rId7" Type="http://schemas.openxmlformats.org/officeDocument/2006/relationships/image" Target="../media/image19.png"/><Relationship Id="rId8" Type="http://schemas.openxmlformats.org/officeDocument/2006/relationships/hyperlink" Target="https://www.ipvtechresearch.org/research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 amt="60000"/>
          </a:blip>
          <a:srcRect b="2406" l="0" r="2996" t="11244"/>
          <a:stretch/>
        </p:blipFill>
        <p:spPr>
          <a:xfrm>
            <a:off x="5920048" y="-1"/>
            <a:ext cx="6291255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 amt="60000"/>
          </a:blip>
          <a:srcRect b="7432" l="8324" r="0" t="0"/>
          <a:stretch/>
        </p:blipFill>
        <p:spPr>
          <a:xfrm rot="5400000">
            <a:off x="566104" y="-566107"/>
            <a:ext cx="4787837" cy="5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8150" y="5862287"/>
            <a:ext cx="2439450" cy="4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479147" y="1631025"/>
            <a:ext cx="7712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200">
                <a:solidFill>
                  <a:srgbClr val="B265FF"/>
                </a:solidFill>
                <a:latin typeface="Poppins"/>
                <a:ea typeface="Poppins"/>
                <a:cs typeface="Poppins"/>
                <a:sym typeface="Poppins"/>
              </a:rPr>
              <a:t>Hunting Stalkerwares </a:t>
            </a:r>
            <a:endParaRPr b="1" sz="4200">
              <a:solidFill>
                <a:srgbClr val="B265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200">
                <a:solidFill>
                  <a:srgbClr val="B265FF"/>
                </a:solidFill>
                <a:latin typeface="Poppins"/>
                <a:ea typeface="Poppins"/>
                <a:cs typeface="Poppins"/>
                <a:sym typeface="Poppins"/>
              </a:rPr>
              <a:t>for Fun</a:t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42950" y="1483825"/>
            <a:ext cx="3729650" cy="37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479150" y="3145975"/>
            <a:ext cx="60048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Abhinand N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Lead Mobile Security Engineer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Traboda CyberLabs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150" y="5766627"/>
            <a:ext cx="1610525" cy="5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2be641833b2_32_245"/>
          <p:cNvPicPr preferRelativeResize="0"/>
          <p:nvPr/>
        </p:nvPicPr>
        <p:blipFill rotWithShape="1">
          <a:blip r:embed="rId3">
            <a:alphaModFix amt="60000"/>
          </a:blip>
          <a:srcRect b="2409" l="0" r="2997" t="11242"/>
          <a:stretch/>
        </p:blipFill>
        <p:spPr>
          <a:xfrm>
            <a:off x="5920048" y="-1"/>
            <a:ext cx="629125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be641833b2_32_245"/>
          <p:cNvPicPr preferRelativeResize="0"/>
          <p:nvPr/>
        </p:nvPicPr>
        <p:blipFill rotWithShape="1">
          <a:blip r:embed="rId4">
            <a:alphaModFix amt="60000"/>
          </a:blip>
          <a:srcRect b="7433" l="8324" r="0" t="0"/>
          <a:stretch/>
        </p:blipFill>
        <p:spPr>
          <a:xfrm rot="5400000">
            <a:off x="566103" y="-566106"/>
            <a:ext cx="4787839" cy="592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g2be641833b2_32_245"/>
          <p:cNvGrpSpPr/>
          <p:nvPr/>
        </p:nvGrpSpPr>
        <p:grpSpPr>
          <a:xfrm>
            <a:off x="0" y="6332125"/>
            <a:ext cx="12192000" cy="525900"/>
            <a:chOff x="0" y="6332125"/>
            <a:chExt cx="12192000" cy="525900"/>
          </a:xfrm>
        </p:grpSpPr>
        <p:sp>
          <p:nvSpPr>
            <p:cNvPr id="211" name="Google Shape;211;g2be641833b2_32_245"/>
            <p:cNvSpPr/>
            <p:nvPr/>
          </p:nvSpPr>
          <p:spPr>
            <a:xfrm>
              <a:off x="0" y="6332125"/>
              <a:ext cx="12192000" cy="525900"/>
            </a:xfrm>
            <a:prstGeom prst="rect">
              <a:avLst/>
            </a:prstGeom>
            <a:solidFill>
              <a:srgbClr val="341E9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2" name="Google Shape;212;g2be641833b2_32_2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0146" y="6450983"/>
              <a:ext cx="1523538" cy="2881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3" name="Google Shape;213;g2be641833b2_32_245"/>
          <p:cNvSpPr txBox="1"/>
          <p:nvPr/>
        </p:nvSpPr>
        <p:spPr>
          <a:xfrm>
            <a:off x="634277" y="568050"/>
            <a:ext cx="917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oppins SemiBold"/>
              <a:buNone/>
            </a:pPr>
            <a:r>
              <a:rPr lang="en-US" sz="3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Indicators of Compromise (IOCs)</a:t>
            </a:r>
            <a:endParaRPr i="0" sz="14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14" name="Google Shape;214;g2be641833b2_32_245"/>
          <p:cNvSpPr txBox="1"/>
          <p:nvPr/>
        </p:nvSpPr>
        <p:spPr>
          <a:xfrm>
            <a:off x="723844" y="1290350"/>
            <a:ext cx="93411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➔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164 applications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➔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Package names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➔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Certificates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➔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IP &amp; host names of C2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" name="Google Shape;215;g2be641833b2_32_245"/>
          <p:cNvSpPr txBox="1"/>
          <p:nvPr/>
        </p:nvSpPr>
        <p:spPr>
          <a:xfrm>
            <a:off x="4002575" y="5710825"/>
            <a:ext cx="796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hlinkClick r:id="rId6"/>
              </a:rPr>
              <a:t>https://github.com/AssoEchap/stalkerware-indicators</a:t>
            </a:r>
            <a:endParaRPr sz="1200"/>
          </a:p>
        </p:txBody>
      </p:sp>
      <p:pic>
        <p:nvPicPr>
          <p:cNvPr id="216" name="Google Shape;216;g2be641833b2_32_245"/>
          <p:cNvPicPr preferRelativeResize="0"/>
          <p:nvPr/>
        </p:nvPicPr>
        <p:blipFill rotWithShape="1">
          <a:blip r:embed="rId7">
            <a:alphaModFix/>
          </a:blip>
          <a:srcRect b="24881" l="0" r="0" t="7303"/>
          <a:stretch/>
        </p:blipFill>
        <p:spPr>
          <a:xfrm>
            <a:off x="1084050" y="2699975"/>
            <a:ext cx="6571574" cy="27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g2be641833b2_32_40"/>
          <p:cNvPicPr preferRelativeResize="0"/>
          <p:nvPr/>
        </p:nvPicPr>
        <p:blipFill rotWithShape="1">
          <a:blip r:embed="rId3">
            <a:alphaModFix amt="60000"/>
          </a:blip>
          <a:srcRect b="2409" l="0" r="2997" t="11242"/>
          <a:stretch/>
        </p:blipFill>
        <p:spPr>
          <a:xfrm>
            <a:off x="5920048" y="-1"/>
            <a:ext cx="629125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2be641833b2_32_40"/>
          <p:cNvPicPr preferRelativeResize="0"/>
          <p:nvPr/>
        </p:nvPicPr>
        <p:blipFill rotWithShape="1">
          <a:blip r:embed="rId4">
            <a:alphaModFix amt="60000"/>
          </a:blip>
          <a:srcRect b="7433" l="8324" r="0" t="0"/>
          <a:stretch/>
        </p:blipFill>
        <p:spPr>
          <a:xfrm rot="5400000">
            <a:off x="566103" y="-566106"/>
            <a:ext cx="4787839" cy="592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g2be641833b2_32_40"/>
          <p:cNvGrpSpPr/>
          <p:nvPr/>
        </p:nvGrpSpPr>
        <p:grpSpPr>
          <a:xfrm>
            <a:off x="0" y="6332125"/>
            <a:ext cx="12192000" cy="525900"/>
            <a:chOff x="0" y="6332125"/>
            <a:chExt cx="12192000" cy="525900"/>
          </a:xfrm>
        </p:grpSpPr>
        <p:sp>
          <p:nvSpPr>
            <p:cNvPr id="224" name="Google Shape;224;g2be641833b2_32_40"/>
            <p:cNvSpPr/>
            <p:nvPr/>
          </p:nvSpPr>
          <p:spPr>
            <a:xfrm>
              <a:off x="0" y="6332125"/>
              <a:ext cx="12192000" cy="525900"/>
            </a:xfrm>
            <a:prstGeom prst="rect">
              <a:avLst/>
            </a:prstGeom>
            <a:solidFill>
              <a:srgbClr val="341E9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5" name="Google Shape;225;g2be641833b2_32_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0146" y="6450983"/>
              <a:ext cx="1523538" cy="2881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6" name="Google Shape;226;g2be641833b2_32_40"/>
          <p:cNvSpPr txBox="1"/>
          <p:nvPr/>
        </p:nvSpPr>
        <p:spPr>
          <a:xfrm>
            <a:off x="634268" y="568048"/>
            <a:ext cx="750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oppins SemiBold"/>
              <a:buNone/>
            </a:pPr>
            <a:r>
              <a:rPr lang="en-US" sz="3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Permissions</a:t>
            </a:r>
            <a:endParaRPr i="0" sz="14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27" name="Google Shape;227;g2be641833b2_32_40"/>
          <p:cNvSpPr txBox="1"/>
          <p:nvPr/>
        </p:nvSpPr>
        <p:spPr>
          <a:xfrm>
            <a:off x="723844" y="1290350"/>
            <a:ext cx="9341100" cy="22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➔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'GET_ACCOUNTS' allows access to the list of accounts registered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➔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'CAMERA' enables the app to covertly take photos or video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➔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'RECORD_AUDIO' enables eavesdropping (the resulting video and audio files are uploaded to streaming services run by the stalkerware provider in some cases)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➔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'ACCESS_FINE_LOCATION'  access very precise location data from the victim's phone.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8" name="Google Shape;228;g2be641833b2_32_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0353" y="3333100"/>
            <a:ext cx="7010947" cy="29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2be641833b2_32_155"/>
          <p:cNvPicPr preferRelativeResize="0"/>
          <p:nvPr/>
        </p:nvPicPr>
        <p:blipFill rotWithShape="1">
          <a:blip r:embed="rId3">
            <a:alphaModFix amt="60000"/>
          </a:blip>
          <a:srcRect b="2409" l="0" r="2997" t="11242"/>
          <a:stretch/>
        </p:blipFill>
        <p:spPr>
          <a:xfrm>
            <a:off x="5920048" y="-1"/>
            <a:ext cx="629125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be641833b2_32_155"/>
          <p:cNvPicPr preferRelativeResize="0"/>
          <p:nvPr/>
        </p:nvPicPr>
        <p:blipFill rotWithShape="1">
          <a:blip r:embed="rId4">
            <a:alphaModFix amt="60000"/>
          </a:blip>
          <a:srcRect b="7433" l="8324" r="0" t="0"/>
          <a:stretch/>
        </p:blipFill>
        <p:spPr>
          <a:xfrm rot="5400000">
            <a:off x="566103" y="-566106"/>
            <a:ext cx="4787839" cy="592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g2be641833b2_32_155"/>
          <p:cNvGrpSpPr/>
          <p:nvPr/>
        </p:nvGrpSpPr>
        <p:grpSpPr>
          <a:xfrm>
            <a:off x="0" y="6332125"/>
            <a:ext cx="12192000" cy="525900"/>
            <a:chOff x="0" y="6332125"/>
            <a:chExt cx="12192000" cy="525900"/>
          </a:xfrm>
        </p:grpSpPr>
        <p:sp>
          <p:nvSpPr>
            <p:cNvPr id="236" name="Google Shape;236;g2be641833b2_32_155"/>
            <p:cNvSpPr/>
            <p:nvPr/>
          </p:nvSpPr>
          <p:spPr>
            <a:xfrm>
              <a:off x="0" y="6332125"/>
              <a:ext cx="12192000" cy="525900"/>
            </a:xfrm>
            <a:prstGeom prst="rect">
              <a:avLst/>
            </a:prstGeom>
            <a:solidFill>
              <a:srgbClr val="341E9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7" name="Google Shape;237;g2be641833b2_32_1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0146" y="6450983"/>
              <a:ext cx="1523538" cy="2881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" name="Google Shape;238;g2be641833b2_32_155"/>
          <p:cNvSpPr txBox="1"/>
          <p:nvPr/>
        </p:nvSpPr>
        <p:spPr>
          <a:xfrm>
            <a:off x="634268" y="568048"/>
            <a:ext cx="750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oppins SemiBold"/>
              <a:buNone/>
            </a:pPr>
            <a:r>
              <a:rPr lang="en-US" sz="3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Platform API - Location</a:t>
            </a:r>
            <a:endParaRPr i="0" sz="14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39" name="Google Shape;239;g2be641833b2_32_155"/>
          <p:cNvSpPr txBox="1"/>
          <p:nvPr/>
        </p:nvSpPr>
        <p:spPr>
          <a:xfrm>
            <a:off x="723851" y="1502325"/>
            <a:ext cx="10872300" cy="45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-US" sz="1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6"/>
              </a:rPr>
              <a:t>ACCESS_FINE_LOCATION</a:t>
            </a:r>
            <a:endParaRPr sz="1800" u="sng">
              <a:solidFill>
                <a:schemeClr val="hlink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7"/>
              </a:rPr>
              <a:t>ACCESS_BACKGROUND_LOCATION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if your app targets Android 10 (API level 29) or higher</a:t>
            </a:r>
            <a:endParaRPr sz="1800">
              <a:solidFill>
                <a:srgbClr val="FF0000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LocationManager.GPS_PROVIDER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Determines location using satellites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LocationManager.NETWORK_PROVIDER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Determines location based on the availability of nearby cell towers and WiFi access points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b="1" lang="en-US" sz="1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8"/>
              </a:rPr>
              <a:t>LocationManager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Char char="○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getLatitude</a:t>
            </a: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()</a:t>
            </a:r>
            <a:endParaRPr sz="1800">
              <a:solidFill>
                <a:srgbClr val="FF0000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Char char="○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getLongitude</a:t>
            </a: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()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2be641833b2_32_181"/>
          <p:cNvPicPr preferRelativeResize="0"/>
          <p:nvPr/>
        </p:nvPicPr>
        <p:blipFill rotWithShape="1">
          <a:blip r:embed="rId3">
            <a:alphaModFix amt="60000"/>
          </a:blip>
          <a:srcRect b="2409" l="0" r="2997" t="11242"/>
          <a:stretch/>
        </p:blipFill>
        <p:spPr>
          <a:xfrm>
            <a:off x="5920048" y="-1"/>
            <a:ext cx="629125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be641833b2_32_181"/>
          <p:cNvPicPr preferRelativeResize="0"/>
          <p:nvPr/>
        </p:nvPicPr>
        <p:blipFill rotWithShape="1">
          <a:blip r:embed="rId4">
            <a:alphaModFix amt="60000"/>
          </a:blip>
          <a:srcRect b="7433" l="8324" r="0" t="0"/>
          <a:stretch/>
        </p:blipFill>
        <p:spPr>
          <a:xfrm rot="5400000">
            <a:off x="566103" y="-566106"/>
            <a:ext cx="4787839" cy="592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g2be641833b2_32_181"/>
          <p:cNvGrpSpPr/>
          <p:nvPr/>
        </p:nvGrpSpPr>
        <p:grpSpPr>
          <a:xfrm>
            <a:off x="0" y="6332125"/>
            <a:ext cx="12192000" cy="525900"/>
            <a:chOff x="0" y="6332125"/>
            <a:chExt cx="12192000" cy="525900"/>
          </a:xfrm>
        </p:grpSpPr>
        <p:sp>
          <p:nvSpPr>
            <p:cNvPr id="247" name="Google Shape;247;g2be641833b2_32_181"/>
            <p:cNvSpPr/>
            <p:nvPr/>
          </p:nvSpPr>
          <p:spPr>
            <a:xfrm>
              <a:off x="0" y="6332125"/>
              <a:ext cx="12192000" cy="525900"/>
            </a:xfrm>
            <a:prstGeom prst="rect">
              <a:avLst/>
            </a:prstGeom>
            <a:solidFill>
              <a:srgbClr val="341E9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48" name="Google Shape;248;g2be641833b2_32_18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0146" y="6450983"/>
              <a:ext cx="1523538" cy="2881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Google Shape;249;g2be641833b2_32_181"/>
          <p:cNvSpPr txBox="1"/>
          <p:nvPr/>
        </p:nvSpPr>
        <p:spPr>
          <a:xfrm>
            <a:off x="634276" y="568050"/>
            <a:ext cx="909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oppins SemiBold"/>
              <a:buNone/>
            </a:pPr>
            <a:r>
              <a:rPr lang="en-US" sz="3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Platform API</a:t>
            </a:r>
            <a:endParaRPr i="0" sz="14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50" name="Google Shape;250;g2be641833b2_32_181"/>
          <p:cNvSpPr txBox="1"/>
          <p:nvPr/>
        </p:nvSpPr>
        <p:spPr>
          <a:xfrm>
            <a:off x="723851" y="1502325"/>
            <a:ext cx="10872300" cy="3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Accessibility Service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Device Admin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Remote commands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lphaLcPeriod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Screenshots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lphaLcPeriod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Take photo/video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lphaLcPeriod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Screenlock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lphaLcPeriod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Wipe device etc.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Hostile Downloaders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1E90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/>
        </p:nvSpPr>
        <p:spPr>
          <a:xfrm>
            <a:off x="3428688" y="2941698"/>
            <a:ext cx="5127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Poppins Medium"/>
              <a:buNone/>
            </a:pPr>
            <a:r>
              <a:rPr b="1" i="1" lang="en-US" sz="6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DEMO</a:t>
            </a:r>
            <a:endParaRPr b="1" i="1" sz="6600" u="none" cap="none" strike="noStrik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56" name="Google Shape;25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64587" y="271092"/>
            <a:ext cx="1623019" cy="306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2be641833b2_32_138"/>
          <p:cNvPicPr preferRelativeResize="0"/>
          <p:nvPr/>
        </p:nvPicPr>
        <p:blipFill rotWithShape="1">
          <a:blip r:embed="rId3">
            <a:alphaModFix amt="60000"/>
          </a:blip>
          <a:srcRect b="2409" l="0" r="2997" t="11242"/>
          <a:stretch/>
        </p:blipFill>
        <p:spPr>
          <a:xfrm>
            <a:off x="5920048" y="-1"/>
            <a:ext cx="629125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2be641833b2_32_138"/>
          <p:cNvPicPr preferRelativeResize="0"/>
          <p:nvPr/>
        </p:nvPicPr>
        <p:blipFill rotWithShape="1">
          <a:blip r:embed="rId4">
            <a:alphaModFix amt="60000"/>
          </a:blip>
          <a:srcRect b="7433" l="8324" r="0" t="0"/>
          <a:stretch/>
        </p:blipFill>
        <p:spPr>
          <a:xfrm rot="5400000">
            <a:off x="566103" y="-566106"/>
            <a:ext cx="4787839" cy="592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g2be641833b2_32_138"/>
          <p:cNvGrpSpPr/>
          <p:nvPr/>
        </p:nvGrpSpPr>
        <p:grpSpPr>
          <a:xfrm>
            <a:off x="0" y="6332125"/>
            <a:ext cx="12192000" cy="525900"/>
            <a:chOff x="0" y="6332125"/>
            <a:chExt cx="12192000" cy="525900"/>
          </a:xfrm>
        </p:grpSpPr>
        <p:sp>
          <p:nvSpPr>
            <p:cNvPr id="264" name="Google Shape;264;g2be641833b2_32_138"/>
            <p:cNvSpPr/>
            <p:nvPr/>
          </p:nvSpPr>
          <p:spPr>
            <a:xfrm>
              <a:off x="0" y="6332125"/>
              <a:ext cx="12192000" cy="525900"/>
            </a:xfrm>
            <a:prstGeom prst="rect">
              <a:avLst/>
            </a:prstGeom>
            <a:solidFill>
              <a:srgbClr val="341E9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5" name="Google Shape;265;g2be641833b2_32_1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0146" y="6450983"/>
              <a:ext cx="1523538" cy="2881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6" name="Google Shape;266;g2be641833b2_32_138"/>
          <p:cNvSpPr txBox="1"/>
          <p:nvPr/>
        </p:nvSpPr>
        <p:spPr>
          <a:xfrm>
            <a:off x="634268" y="568048"/>
            <a:ext cx="750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oppins SemiBold"/>
              <a:buNone/>
            </a:pPr>
            <a:r>
              <a:rPr lang="en-US" sz="3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Impact </a:t>
            </a:r>
            <a:endParaRPr i="0" sz="14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67" name="Google Shape;267;g2be641833b2_32_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850" y="1341275"/>
            <a:ext cx="7952051" cy="413133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2be641833b2_32_138"/>
          <p:cNvSpPr txBox="1"/>
          <p:nvPr/>
        </p:nvSpPr>
        <p:spPr>
          <a:xfrm>
            <a:off x="2655925" y="5623550"/>
            <a:ext cx="919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[1] </a:t>
            </a:r>
            <a:r>
              <a:rPr lang="en-US" u="sng">
                <a:solidFill>
                  <a:schemeClr val="hlink"/>
                </a:solidFill>
                <a:hlinkClick r:id="rId7"/>
              </a:rPr>
              <a:t>https://attack.mitre.org/techniques/T1629/001/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[2] </a:t>
            </a:r>
            <a:r>
              <a:rPr lang="en-US" u="sng">
                <a:solidFill>
                  <a:schemeClr val="hlink"/>
                </a:solidFill>
                <a:hlinkClick r:id="rId8"/>
              </a:rPr>
              <a:t>https://support.google.com/googleplay/android-developer/contact/policy_violation_report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0"/>
          <p:cNvPicPr preferRelativeResize="0"/>
          <p:nvPr/>
        </p:nvPicPr>
        <p:blipFill rotWithShape="1">
          <a:blip r:embed="rId3">
            <a:alphaModFix amt="60000"/>
          </a:blip>
          <a:srcRect b="2406" l="0" r="2996" t="11244"/>
          <a:stretch/>
        </p:blipFill>
        <p:spPr>
          <a:xfrm>
            <a:off x="5920048" y="-1"/>
            <a:ext cx="6291255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0"/>
          <p:cNvPicPr preferRelativeResize="0"/>
          <p:nvPr/>
        </p:nvPicPr>
        <p:blipFill rotWithShape="1">
          <a:blip r:embed="rId4">
            <a:alphaModFix amt="60000"/>
          </a:blip>
          <a:srcRect b="7432" l="8324" r="0" t="0"/>
          <a:stretch/>
        </p:blipFill>
        <p:spPr>
          <a:xfrm rot="5400000">
            <a:off x="566104" y="-566107"/>
            <a:ext cx="4787837" cy="592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0"/>
          <p:cNvGrpSpPr/>
          <p:nvPr/>
        </p:nvGrpSpPr>
        <p:grpSpPr>
          <a:xfrm>
            <a:off x="0" y="6332125"/>
            <a:ext cx="12192000" cy="525875"/>
            <a:chOff x="0" y="6332125"/>
            <a:chExt cx="12192000" cy="525875"/>
          </a:xfrm>
        </p:grpSpPr>
        <p:sp>
          <p:nvSpPr>
            <p:cNvPr id="102" name="Google Shape;102;p10"/>
            <p:cNvSpPr/>
            <p:nvPr/>
          </p:nvSpPr>
          <p:spPr>
            <a:xfrm>
              <a:off x="0" y="6332125"/>
              <a:ext cx="12192000" cy="525875"/>
            </a:xfrm>
            <a:prstGeom prst="rect">
              <a:avLst/>
            </a:prstGeom>
            <a:solidFill>
              <a:srgbClr val="341E9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3" name="Google Shape;103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0146" y="6450983"/>
              <a:ext cx="1523535" cy="2881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Google Shape;104;p10"/>
          <p:cNvSpPr txBox="1"/>
          <p:nvPr/>
        </p:nvSpPr>
        <p:spPr>
          <a:xfrm>
            <a:off x="634268" y="875123"/>
            <a:ext cx="750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oppins SemiBold"/>
              <a:buNone/>
            </a:pPr>
            <a:r>
              <a:rPr lang="en-US" sz="3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About me</a:t>
            </a:r>
            <a:endParaRPr i="0" sz="14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5" name="Google Shape;105;p10"/>
          <p:cNvSpPr txBox="1"/>
          <p:nvPr/>
        </p:nvSpPr>
        <p:spPr>
          <a:xfrm>
            <a:off x="634269" y="1891725"/>
            <a:ext cx="9341100" cy="3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➔"/>
            </a:pPr>
            <a:r>
              <a:rPr lang="en-US" sz="1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6"/>
              </a:rPr>
              <a:t>https://bx1n.github.io/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➔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Undergraduate degree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from Amrita Vishwa Vidyapetham, Amritapuri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➔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amFOSS Alumni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➔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National University of Singapore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➔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Amrita Center for Cybersecurity Systems and Networks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➔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Lead Mobile Security Engineer, Traboda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➔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Speak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er at BlackHat Arsenal Europe &amp; 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MEA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g2be641833b2_32_73"/>
          <p:cNvPicPr preferRelativeResize="0"/>
          <p:nvPr/>
        </p:nvPicPr>
        <p:blipFill rotWithShape="1">
          <a:blip r:embed="rId3">
            <a:alphaModFix amt="60000"/>
          </a:blip>
          <a:srcRect b="2409" l="0" r="2997" t="11242"/>
          <a:stretch/>
        </p:blipFill>
        <p:spPr>
          <a:xfrm>
            <a:off x="5920048" y="-1"/>
            <a:ext cx="629125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2be641833b2_32_73"/>
          <p:cNvPicPr preferRelativeResize="0"/>
          <p:nvPr/>
        </p:nvPicPr>
        <p:blipFill rotWithShape="1">
          <a:blip r:embed="rId4">
            <a:alphaModFix amt="60000"/>
          </a:blip>
          <a:srcRect b="7433" l="8324" r="0" t="0"/>
          <a:stretch/>
        </p:blipFill>
        <p:spPr>
          <a:xfrm rot="5400000">
            <a:off x="566103" y="-566106"/>
            <a:ext cx="4787839" cy="592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g2be641833b2_32_73"/>
          <p:cNvGrpSpPr/>
          <p:nvPr/>
        </p:nvGrpSpPr>
        <p:grpSpPr>
          <a:xfrm>
            <a:off x="0" y="6332125"/>
            <a:ext cx="12192000" cy="525900"/>
            <a:chOff x="0" y="6332125"/>
            <a:chExt cx="12192000" cy="525900"/>
          </a:xfrm>
        </p:grpSpPr>
        <p:sp>
          <p:nvSpPr>
            <p:cNvPr id="113" name="Google Shape;113;g2be641833b2_32_73"/>
            <p:cNvSpPr/>
            <p:nvPr/>
          </p:nvSpPr>
          <p:spPr>
            <a:xfrm>
              <a:off x="0" y="6332125"/>
              <a:ext cx="12192000" cy="525900"/>
            </a:xfrm>
            <a:prstGeom prst="rect">
              <a:avLst/>
            </a:prstGeom>
            <a:solidFill>
              <a:srgbClr val="341E9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4" name="Google Shape;114;g2be641833b2_32_7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0146" y="6450983"/>
              <a:ext cx="1523538" cy="2881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" name="Google Shape;115;g2be641833b2_32_73"/>
          <p:cNvSpPr txBox="1"/>
          <p:nvPr/>
        </p:nvSpPr>
        <p:spPr>
          <a:xfrm>
            <a:off x="467918" y="594623"/>
            <a:ext cx="750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oppins SemiBold"/>
              <a:buNone/>
            </a:pPr>
            <a:r>
              <a:rPr lang="en-US" sz="3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Stalkerware?</a:t>
            </a:r>
            <a:endParaRPr i="0" sz="14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16" name="Google Shape;116;g2be641833b2_32_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9400" y="1997100"/>
            <a:ext cx="4051300" cy="347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2be641833b2_32_5"/>
          <p:cNvPicPr preferRelativeResize="0"/>
          <p:nvPr/>
        </p:nvPicPr>
        <p:blipFill rotWithShape="1">
          <a:blip r:embed="rId3">
            <a:alphaModFix amt="60000"/>
          </a:blip>
          <a:srcRect b="2409" l="0" r="2997" t="11242"/>
          <a:stretch/>
        </p:blipFill>
        <p:spPr>
          <a:xfrm>
            <a:off x="5920048" y="-1"/>
            <a:ext cx="629125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be641833b2_32_5"/>
          <p:cNvPicPr preferRelativeResize="0"/>
          <p:nvPr/>
        </p:nvPicPr>
        <p:blipFill rotWithShape="1">
          <a:blip r:embed="rId4">
            <a:alphaModFix amt="60000"/>
          </a:blip>
          <a:srcRect b="7433" l="8324" r="0" t="0"/>
          <a:stretch/>
        </p:blipFill>
        <p:spPr>
          <a:xfrm rot="5400000">
            <a:off x="566103" y="-566106"/>
            <a:ext cx="4787839" cy="592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g2be641833b2_32_5"/>
          <p:cNvGrpSpPr/>
          <p:nvPr/>
        </p:nvGrpSpPr>
        <p:grpSpPr>
          <a:xfrm>
            <a:off x="0" y="6332125"/>
            <a:ext cx="12192000" cy="525900"/>
            <a:chOff x="0" y="6332125"/>
            <a:chExt cx="12192000" cy="525900"/>
          </a:xfrm>
        </p:grpSpPr>
        <p:sp>
          <p:nvSpPr>
            <p:cNvPr id="124" name="Google Shape;124;g2be641833b2_32_5"/>
            <p:cNvSpPr/>
            <p:nvPr/>
          </p:nvSpPr>
          <p:spPr>
            <a:xfrm>
              <a:off x="0" y="6332125"/>
              <a:ext cx="12192000" cy="525900"/>
            </a:xfrm>
            <a:prstGeom prst="rect">
              <a:avLst/>
            </a:prstGeom>
            <a:solidFill>
              <a:srgbClr val="341E9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5" name="Google Shape;125;g2be641833b2_32_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0146" y="6450983"/>
              <a:ext cx="1523538" cy="2881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" name="Google Shape;126;g2be641833b2_32_5"/>
          <p:cNvSpPr txBox="1"/>
          <p:nvPr/>
        </p:nvSpPr>
        <p:spPr>
          <a:xfrm>
            <a:off x="467943" y="607398"/>
            <a:ext cx="750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oppins SemiBold"/>
              <a:buNone/>
            </a:pPr>
            <a:r>
              <a:rPr lang="en-US" sz="3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Stalkerware?</a:t>
            </a:r>
            <a:endParaRPr i="0" sz="14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27" name="Google Shape;127;g2be641833b2_32_5"/>
          <p:cNvPicPr preferRelativeResize="0"/>
          <p:nvPr/>
        </p:nvPicPr>
        <p:blipFill rotWithShape="1">
          <a:blip r:embed="rId6">
            <a:alphaModFix/>
          </a:blip>
          <a:srcRect b="25158" l="-1490" r="1489" t="63485"/>
          <a:stretch/>
        </p:blipFill>
        <p:spPr>
          <a:xfrm>
            <a:off x="76200" y="3751051"/>
            <a:ext cx="6000750" cy="33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2be641833b2_32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112737"/>
            <a:ext cx="6000751" cy="19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be641833b2_32_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43175" y="3375220"/>
            <a:ext cx="6411675" cy="2956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be641833b2_32_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0050" y="9"/>
            <a:ext cx="6000749" cy="342034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2be641833b2_32_5"/>
          <p:cNvSpPr/>
          <p:nvPr/>
        </p:nvSpPr>
        <p:spPr>
          <a:xfrm>
            <a:off x="6000750" y="1253900"/>
            <a:ext cx="5770500" cy="690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g2be641833b2_32_5"/>
          <p:cNvPicPr preferRelativeResize="0"/>
          <p:nvPr/>
        </p:nvPicPr>
        <p:blipFill rotWithShape="1">
          <a:blip r:embed="rId6">
            <a:alphaModFix/>
          </a:blip>
          <a:srcRect b="62625" l="0" r="3836" t="0"/>
          <a:stretch/>
        </p:blipFill>
        <p:spPr>
          <a:xfrm>
            <a:off x="76200" y="2801635"/>
            <a:ext cx="4898975" cy="946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2be641833b2_32_5"/>
          <p:cNvPicPr preferRelativeResize="0"/>
          <p:nvPr/>
        </p:nvPicPr>
        <p:blipFill rotWithShape="1">
          <a:blip r:embed="rId10">
            <a:alphaModFix/>
          </a:blip>
          <a:srcRect b="0" l="4214" r="0" t="0"/>
          <a:stretch/>
        </p:blipFill>
        <p:spPr>
          <a:xfrm>
            <a:off x="162100" y="1302350"/>
            <a:ext cx="4553574" cy="14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g2be641833b2_32_23"/>
          <p:cNvPicPr preferRelativeResize="0"/>
          <p:nvPr/>
        </p:nvPicPr>
        <p:blipFill rotWithShape="1">
          <a:blip r:embed="rId3">
            <a:alphaModFix amt="60000"/>
          </a:blip>
          <a:srcRect b="2409" l="0" r="2997" t="11242"/>
          <a:stretch/>
        </p:blipFill>
        <p:spPr>
          <a:xfrm>
            <a:off x="5920048" y="-1"/>
            <a:ext cx="629125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2be641833b2_32_23"/>
          <p:cNvPicPr preferRelativeResize="0"/>
          <p:nvPr/>
        </p:nvPicPr>
        <p:blipFill rotWithShape="1">
          <a:blip r:embed="rId4">
            <a:alphaModFix amt="60000"/>
          </a:blip>
          <a:srcRect b="7433" l="8324" r="0" t="0"/>
          <a:stretch/>
        </p:blipFill>
        <p:spPr>
          <a:xfrm rot="5400000">
            <a:off x="566103" y="-566106"/>
            <a:ext cx="4787839" cy="592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g2be641833b2_32_23"/>
          <p:cNvGrpSpPr/>
          <p:nvPr/>
        </p:nvGrpSpPr>
        <p:grpSpPr>
          <a:xfrm>
            <a:off x="0" y="6332125"/>
            <a:ext cx="12192000" cy="525900"/>
            <a:chOff x="0" y="6332125"/>
            <a:chExt cx="12192000" cy="525900"/>
          </a:xfrm>
        </p:grpSpPr>
        <p:sp>
          <p:nvSpPr>
            <p:cNvPr id="141" name="Google Shape;141;g2be641833b2_32_23"/>
            <p:cNvSpPr/>
            <p:nvPr/>
          </p:nvSpPr>
          <p:spPr>
            <a:xfrm>
              <a:off x="0" y="6332125"/>
              <a:ext cx="12192000" cy="525900"/>
            </a:xfrm>
            <a:prstGeom prst="rect">
              <a:avLst/>
            </a:prstGeom>
            <a:solidFill>
              <a:srgbClr val="341E9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2" name="Google Shape;142;g2be641833b2_32_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0146" y="6450983"/>
              <a:ext cx="1523538" cy="2881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g2be641833b2_32_23"/>
          <p:cNvSpPr txBox="1"/>
          <p:nvPr/>
        </p:nvSpPr>
        <p:spPr>
          <a:xfrm>
            <a:off x="480693" y="606423"/>
            <a:ext cx="750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oppins SemiBold"/>
              <a:buNone/>
            </a:pPr>
            <a:r>
              <a:rPr lang="en-US" sz="3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What is stalkerware?</a:t>
            </a:r>
            <a:endParaRPr i="0" sz="14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4" name="Google Shape;144;g2be641833b2_32_23"/>
          <p:cNvSpPr txBox="1"/>
          <p:nvPr/>
        </p:nvSpPr>
        <p:spPr>
          <a:xfrm>
            <a:off x="3684899" y="4616025"/>
            <a:ext cx="25809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"intimate partner surveillance" or IPS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5" name="Google Shape;145;g2be641833b2_32_23"/>
          <p:cNvPicPr preferRelativeResize="0"/>
          <p:nvPr/>
        </p:nvPicPr>
        <p:blipFill rotWithShape="1">
          <a:blip r:embed="rId6">
            <a:alphaModFix/>
          </a:blip>
          <a:srcRect b="3119" l="0" r="0" t="0"/>
          <a:stretch/>
        </p:blipFill>
        <p:spPr>
          <a:xfrm>
            <a:off x="2526150" y="1609588"/>
            <a:ext cx="2580812" cy="22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be641833b2_32_23"/>
          <p:cNvSpPr txBox="1"/>
          <p:nvPr/>
        </p:nvSpPr>
        <p:spPr>
          <a:xfrm>
            <a:off x="5507375" y="1929138"/>
            <a:ext cx="4580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Operate covertly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on mobile devices to </a:t>
            </a:r>
            <a:r>
              <a:rPr b="1"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collect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b="1"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monitor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victim's communications and data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" name="Google Shape;147;g2be641833b2_32_23"/>
          <p:cNvSpPr txBox="1"/>
          <p:nvPr/>
        </p:nvSpPr>
        <p:spPr>
          <a:xfrm>
            <a:off x="8733850" y="4098188"/>
            <a:ext cx="3000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Need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physical access to </a:t>
            </a:r>
            <a:r>
              <a:rPr b="1"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unlocked phone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to be infected</a:t>
            </a:r>
            <a:endParaRPr/>
          </a:p>
        </p:txBody>
      </p:sp>
      <p:pic>
        <p:nvPicPr>
          <p:cNvPr id="148" name="Google Shape;148;g2be641833b2_32_23"/>
          <p:cNvPicPr preferRelativeResize="0"/>
          <p:nvPr/>
        </p:nvPicPr>
        <p:blipFill rotWithShape="1">
          <a:blip r:embed="rId7">
            <a:alphaModFix/>
          </a:blip>
          <a:srcRect b="0" l="10221" r="5089" t="0"/>
          <a:stretch/>
        </p:blipFill>
        <p:spPr>
          <a:xfrm>
            <a:off x="628350" y="4187250"/>
            <a:ext cx="2830000" cy="187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2be641833b2_32_23"/>
          <p:cNvPicPr preferRelativeResize="0"/>
          <p:nvPr/>
        </p:nvPicPr>
        <p:blipFill rotWithShape="1">
          <a:blip r:embed="rId8">
            <a:alphaModFix/>
          </a:blip>
          <a:srcRect b="7242" l="26711" r="27067" t="8055"/>
          <a:stretch/>
        </p:blipFill>
        <p:spPr>
          <a:xfrm>
            <a:off x="6635000" y="3457625"/>
            <a:ext cx="1948677" cy="2380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2be641833b2_32_220"/>
          <p:cNvPicPr preferRelativeResize="0"/>
          <p:nvPr/>
        </p:nvPicPr>
        <p:blipFill rotWithShape="1">
          <a:blip r:embed="rId3">
            <a:alphaModFix amt="60000"/>
          </a:blip>
          <a:srcRect b="2409" l="0" r="2997" t="11242"/>
          <a:stretch/>
        </p:blipFill>
        <p:spPr>
          <a:xfrm>
            <a:off x="5920048" y="-1"/>
            <a:ext cx="629125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2be641833b2_32_220"/>
          <p:cNvPicPr preferRelativeResize="0"/>
          <p:nvPr/>
        </p:nvPicPr>
        <p:blipFill rotWithShape="1">
          <a:blip r:embed="rId4">
            <a:alphaModFix amt="60000"/>
          </a:blip>
          <a:srcRect b="7433" l="8324" r="0" t="0"/>
          <a:stretch/>
        </p:blipFill>
        <p:spPr>
          <a:xfrm rot="5400000">
            <a:off x="566103" y="-566106"/>
            <a:ext cx="4787839" cy="592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g2be641833b2_32_220"/>
          <p:cNvGrpSpPr/>
          <p:nvPr/>
        </p:nvGrpSpPr>
        <p:grpSpPr>
          <a:xfrm>
            <a:off x="0" y="6332125"/>
            <a:ext cx="12192000" cy="525900"/>
            <a:chOff x="0" y="6332125"/>
            <a:chExt cx="12192000" cy="525900"/>
          </a:xfrm>
        </p:grpSpPr>
        <p:sp>
          <p:nvSpPr>
            <p:cNvPr id="157" name="Google Shape;157;g2be641833b2_32_220"/>
            <p:cNvSpPr/>
            <p:nvPr/>
          </p:nvSpPr>
          <p:spPr>
            <a:xfrm>
              <a:off x="0" y="6332125"/>
              <a:ext cx="12192000" cy="525900"/>
            </a:xfrm>
            <a:prstGeom prst="rect">
              <a:avLst/>
            </a:prstGeom>
            <a:solidFill>
              <a:srgbClr val="341E9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8" name="Google Shape;158;g2be641833b2_32_2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0146" y="6450983"/>
              <a:ext cx="1523538" cy="2881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9" name="Google Shape;159;g2be641833b2_32_2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00" y="151742"/>
            <a:ext cx="6228076" cy="290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be641833b2_32_220"/>
          <p:cNvPicPr preferRelativeResize="0"/>
          <p:nvPr/>
        </p:nvPicPr>
        <p:blipFill rotWithShape="1">
          <a:blip r:embed="rId7">
            <a:alphaModFix/>
          </a:blip>
          <a:srcRect b="16422" l="0" r="0" t="0"/>
          <a:stretch/>
        </p:blipFill>
        <p:spPr>
          <a:xfrm>
            <a:off x="5829525" y="1720275"/>
            <a:ext cx="6228076" cy="4611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be641833b2_32_220"/>
          <p:cNvSpPr txBox="1"/>
          <p:nvPr/>
        </p:nvSpPr>
        <p:spPr>
          <a:xfrm>
            <a:off x="435175" y="4549088"/>
            <a:ext cx="458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Cases of domestic violence reported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2" name="Google Shape;162;g2be641833b2_32_220"/>
          <p:cNvSpPr txBox="1"/>
          <p:nvPr/>
        </p:nvSpPr>
        <p:spPr>
          <a:xfrm>
            <a:off x="285825" y="5876300"/>
            <a:ext cx="55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8"/>
              </a:rPr>
              <a:t>https://www.ipvtechresearch.org/research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2be641833b2_32_96"/>
          <p:cNvPicPr preferRelativeResize="0"/>
          <p:nvPr/>
        </p:nvPicPr>
        <p:blipFill rotWithShape="1">
          <a:blip r:embed="rId3">
            <a:alphaModFix amt="60000"/>
          </a:blip>
          <a:srcRect b="2409" l="0" r="2997" t="11242"/>
          <a:stretch/>
        </p:blipFill>
        <p:spPr>
          <a:xfrm>
            <a:off x="5920048" y="-1"/>
            <a:ext cx="629125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be641833b2_32_96"/>
          <p:cNvPicPr preferRelativeResize="0"/>
          <p:nvPr/>
        </p:nvPicPr>
        <p:blipFill rotWithShape="1">
          <a:blip r:embed="rId4">
            <a:alphaModFix amt="60000"/>
          </a:blip>
          <a:srcRect b="7433" l="8324" r="0" t="0"/>
          <a:stretch/>
        </p:blipFill>
        <p:spPr>
          <a:xfrm rot="5400000">
            <a:off x="566103" y="-566106"/>
            <a:ext cx="4787839" cy="592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g2be641833b2_32_96"/>
          <p:cNvGrpSpPr/>
          <p:nvPr/>
        </p:nvGrpSpPr>
        <p:grpSpPr>
          <a:xfrm>
            <a:off x="0" y="6332125"/>
            <a:ext cx="12192000" cy="525900"/>
            <a:chOff x="0" y="6332125"/>
            <a:chExt cx="12192000" cy="525900"/>
          </a:xfrm>
        </p:grpSpPr>
        <p:sp>
          <p:nvSpPr>
            <p:cNvPr id="170" name="Google Shape;170;g2be641833b2_32_96"/>
            <p:cNvSpPr/>
            <p:nvPr/>
          </p:nvSpPr>
          <p:spPr>
            <a:xfrm>
              <a:off x="0" y="6332125"/>
              <a:ext cx="12192000" cy="525900"/>
            </a:xfrm>
            <a:prstGeom prst="rect">
              <a:avLst/>
            </a:prstGeom>
            <a:solidFill>
              <a:srgbClr val="341E9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1" name="Google Shape;171;g2be641833b2_32_9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0146" y="6450983"/>
              <a:ext cx="1523538" cy="2881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" name="Google Shape;172;g2be641833b2_32_96"/>
          <p:cNvSpPr txBox="1"/>
          <p:nvPr/>
        </p:nvSpPr>
        <p:spPr>
          <a:xfrm>
            <a:off x="480693" y="606423"/>
            <a:ext cx="750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oppins SemiBold"/>
              <a:buNone/>
            </a:pPr>
            <a:r>
              <a:rPr lang="en-US" sz="3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Who are the users?</a:t>
            </a:r>
            <a:endParaRPr i="0" sz="14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73" name="Google Shape;173;g2be641833b2_32_96"/>
          <p:cNvPicPr preferRelativeResize="0"/>
          <p:nvPr/>
        </p:nvPicPr>
        <p:blipFill rotWithShape="1">
          <a:blip r:embed="rId6">
            <a:alphaModFix/>
          </a:blip>
          <a:srcRect b="0" l="5891" r="0" t="0"/>
          <a:stretch/>
        </p:blipFill>
        <p:spPr>
          <a:xfrm>
            <a:off x="1503638" y="1340163"/>
            <a:ext cx="9184725" cy="44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be641833b2_32_96"/>
          <p:cNvSpPr txBox="1"/>
          <p:nvPr/>
        </p:nvSpPr>
        <p:spPr>
          <a:xfrm>
            <a:off x="6922000" y="5859325"/>
            <a:ext cx="496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https://github.com/diskurse/android-stalkerware</a:t>
            </a:r>
            <a:endParaRPr sz="1200"/>
          </a:p>
        </p:txBody>
      </p:sp>
      <p:sp>
        <p:nvSpPr>
          <p:cNvPr id="175" name="Google Shape;175;g2be641833b2_32_96"/>
          <p:cNvSpPr txBox="1"/>
          <p:nvPr/>
        </p:nvSpPr>
        <p:spPr>
          <a:xfrm>
            <a:off x="10598725" y="5490025"/>
            <a:ext cx="120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**2016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2be641833b2_32_115"/>
          <p:cNvPicPr preferRelativeResize="0"/>
          <p:nvPr/>
        </p:nvPicPr>
        <p:blipFill rotWithShape="1">
          <a:blip r:embed="rId3">
            <a:alphaModFix amt="60000"/>
          </a:blip>
          <a:srcRect b="2409" l="0" r="2997" t="11242"/>
          <a:stretch/>
        </p:blipFill>
        <p:spPr>
          <a:xfrm>
            <a:off x="5920048" y="-1"/>
            <a:ext cx="629125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be641833b2_32_115"/>
          <p:cNvPicPr preferRelativeResize="0"/>
          <p:nvPr/>
        </p:nvPicPr>
        <p:blipFill rotWithShape="1">
          <a:blip r:embed="rId4">
            <a:alphaModFix amt="60000"/>
          </a:blip>
          <a:srcRect b="7433" l="8324" r="0" t="0"/>
          <a:stretch/>
        </p:blipFill>
        <p:spPr>
          <a:xfrm rot="5400000">
            <a:off x="566103" y="-566106"/>
            <a:ext cx="4787839" cy="592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g2be641833b2_32_115"/>
          <p:cNvGrpSpPr/>
          <p:nvPr/>
        </p:nvGrpSpPr>
        <p:grpSpPr>
          <a:xfrm>
            <a:off x="0" y="6332125"/>
            <a:ext cx="12192000" cy="525900"/>
            <a:chOff x="0" y="6332125"/>
            <a:chExt cx="12192000" cy="525900"/>
          </a:xfrm>
        </p:grpSpPr>
        <p:sp>
          <p:nvSpPr>
            <p:cNvPr id="183" name="Google Shape;183;g2be641833b2_32_115"/>
            <p:cNvSpPr/>
            <p:nvPr/>
          </p:nvSpPr>
          <p:spPr>
            <a:xfrm>
              <a:off x="0" y="6332125"/>
              <a:ext cx="12192000" cy="525900"/>
            </a:xfrm>
            <a:prstGeom prst="rect">
              <a:avLst/>
            </a:prstGeom>
            <a:solidFill>
              <a:srgbClr val="341E9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4" name="Google Shape;184;g2be641833b2_32_1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0146" y="6450983"/>
              <a:ext cx="1523538" cy="2881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" name="Google Shape;185;g2be641833b2_32_115"/>
          <p:cNvSpPr txBox="1"/>
          <p:nvPr/>
        </p:nvSpPr>
        <p:spPr>
          <a:xfrm>
            <a:off x="634277" y="568050"/>
            <a:ext cx="917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oppins SemiBold"/>
              <a:buNone/>
            </a:pPr>
            <a:r>
              <a:rPr lang="en-US" sz="3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Fighting Stalkerware</a:t>
            </a:r>
            <a:endParaRPr i="0" sz="14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86" name="Google Shape;186;g2be641833b2_32_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275" y="2618776"/>
            <a:ext cx="3986500" cy="1194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be641833b2_32_1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4200" y="1290750"/>
            <a:ext cx="7426969" cy="49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be641833b2_32_115"/>
          <p:cNvSpPr txBox="1"/>
          <p:nvPr/>
        </p:nvSpPr>
        <p:spPr>
          <a:xfrm>
            <a:off x="654600" y="5000100"/>
            <a:ext cx="36660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Stricter policies for dual-use applications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2be641833b2_32_260"/>
          <p:cNvPicPr preferRelativeResize="0"/>
          <p:nvPr/>
        </p:nvPicPr>
        <p:blipFill rotWithShape="1">
          <a:blip r:embed="rId3">
            <a:alphaModFix amt="60000"/>
          </a:blip>
          <a:srcRect b="2409" l="0" r="2997" t="11242"/>
          <a:stretch/>
        </p:blipFill>
        <p:spPr>
          <a:xfrm>
            <a:off x="5920048" y="-1"/>
            <a:ext cx="629125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2be641833b2_32_260"/>
          <p:cNvPicPr preferRelativeResize="0"/>
          <p:nvPr/>
        </p:nvPicPr>
        <p:blipFill rotWithShape="1">
          <a:blip r:embed="rId4">
            <a:alphaModFix amt="60000"/>
          </a:blip>
          <a:srcRect b="7433" l="8324" r="0" t="0"/>
          <a:stretch/>
        </p:blipFill>
        <p:spPr>
          <a:xfrm rot="5400000">
            <a:off x="566103" y="-566106"/>
            <a:ext cx="4787839" cy="592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g2be641833b2_32_260"/>
          <p:cNvGrpSpPr/>
          <p:nvPr/>
        </p:nvGrpSpPr>
        <p:grpSpPr>
          <a:xfrm>
            <a:off x="0" y="6332125"/>
            <a:ext cx="12192000" cy="525900"/>
            <a:chOff x="0" y="6332125"/>
            <a:chExt cx="12192000" cy="525900"/>
          </a:xfrm>
        </p:grpSpPr>
        <p:sp>
          <p:nvSpPr>
            <p:cNvPr id="196" name="Google Shape;196;g2be641833b2_32_260"/>
            <p:cNvSpPr/>
            <p:nvPr/>
          </p:nvSpPr>
          <p:spPr>
            <a:xfrm>
              <a:off x="0" y="6332125"/>
              <a:ext cx="12192000" cy="525900"/>
            </a:xfrm>
            <a:prstGeom prst="rect">
              <a:avLst/>
            </a:prstGeom>
            <a:solidFill>
              <a:srgbClr val="341E9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7" name="Google Shape;197;g2be641833b2_32_2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0146" y="6450983"/>
              <a:ext cx="1523538" cy="2881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" name="Google Shape;198;g2be641833b2_32_260"/>
          <p:cNvSpPr txBox="1"/>
          <p:nvPr/>
        </p:nvSpPr>
        <p:spPr>
          <a:xfrm>
            <a:off x="3485600" y="1360075"/>
            <a:ext cx="509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oppins SemiBold"/>
              <a:buNone/>
            </a:pPr>
            <a:r>
              <a:rPr lang="en-US" sz="3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Finding Stalkerwares</a:t>
            </a:r>
            <a:endParaRPr i="0" sz="14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9" name="Google Shape;199;g2be641833b2_32_260"/>
          <p:cNvSpPr/>
          <p:nvPr/>
        </p:nvSpPr>
        <p:spPr>
          <a:xfrm rot="8100000">
            <a:off x="4043774" y="2608867"/>
            <a:ext cx="922350" cy="51336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2be641833b2_32_260"/>
          <p:cNvSpPr/>
          <p:nvPr/>
        </p:nvSpPr>
        <p:spPr>
          <a:xfrm rot="3488093">
            <a:off x="7001763" y="2608933"/>
            <a:ext cx="922296" cy="51322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2be641833b2_32_260"/>
          <p:cNvSpPr txBox="1"/>
          <p:nvPr/>
        </p:nvSpPr>
        <p:spPr>
          <a:xfrm>
            <a:off x="2689000" y="3373150"/>
            <a:ext cx="2139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oppins SemiBold"/>
              <a:buNone/>
            </a:pPr>
            <a:r>
              <a:rPr lang="en-US" sz="2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Known C2</a:t>
            </a:r>
            <a:endParaRPr i="0" sz="25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2" name="Google Shape;202;g2be641833b2_32_260"/>
          <p:cNvSpPr txBox="1"/>
          <p:nvPr/>
        </p:nvSpPr>
        <p:spPr>
          <a:xfrm>
            <a:off x="3426900" y="4889575"/>
            <a:ext cx="533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oppins SemiBold"/>
              <a:buNone/>
            </a:pPr>
            <a:r>
              <a:rPr lang="en-US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Static/Dynamic Analysis</a:t>
            </a:r>
            <a:endParaRPr i="0" sz="30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3" name="Google Shape;203;g2be641833b2_32_260"/>
          <p:cNvSpPr txBox="1"/>
          <p:nvPr/>
        </p:nvSpPr>
        <p:spPr>
          <a:xfrm>
            <a:off x="6254225" y="3392650"/>
            <a:ext cx="3065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oppins SemiBold"/>
              <a:buNone/>
            </a:pPr>
            <a:r>
              <a:rPr lang="en-US" sz="2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Usage of Android Platform APIs</a:t>
            </a:r>
            <a:endParaRPr i="0" sz="25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2023-11-14T15:56:12Z</dcterms:created>
  <dc:creator>Varun Nair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0x0101003E9A400620545C46BB027829D0176179</vt:lpwstr>
  </property>
</Properties>
</file>